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57" r:id="rId3"/>
    <p:sldId id="258" r:id="rId4"/>
    <p:sldId id="262" r:id="rId5"/>
    <p:sldId id="261" r:id="rId6"/>
    <p:sldId id="263" r:id="rId7"/>
    <p:sldId id="264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ualcomm" initials="QC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6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commentAuthors" Target="commentAuthor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36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00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37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1200000"/>
            <a:ext cx="8359200" cy="26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374107"/>
            <a:ext cx="1080000" cy="233711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6422400"/>
            <a:ext cx="2581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SA2#117, Oct 17 – 21, 2016, Kaohsiung City, Taiwan    S2-165696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4079999"/>
            <a:ext cx="8308800" cy="2102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 smtClean="0"/>
              <a:t>Supporting headline in sentence case here </a:t>
            </a:r>
          </a:p>
          <a:p>
            <a:pPr lvl="1"/>
            <a:r>
              <a:rPr lang="en-US" dirty="0" smtClean="0"/>
              <a:t>Author/Presenter</a:t>
            </a:r>
          </a:p>
          <a:p>
            <a:pPr lvl="1"/>
            <a:r>
              <a:rPr lang="en-US" dirty="0" smtClean="0"/>
              <a:t>DD-MM-YYYY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525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7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6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5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7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34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3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3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5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6E8F7-4DF9-B94D-B429-B25452CD2CD2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71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Observations on Network Slicing Approaches</a:t>
            </a:r>
            <a:endParaRPr lang="en-US" sz="4000" noProof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lvl="0" indent="-285750" eaLnBrk="1" hangingPunct="1">
              <a:defRPr/>
            </a:pPr>
            <a:r>
              <a:rPr lang="en-US" dirty="0" smtClean="0"/>
              <a:t>Qualcomm Inc.</a:t>
            </a:r>
          </a:p>
          <a:p>
            <a:pPr marL="285750" lvl="0" indent="-285750" eaLnBrk="1" hangingPunct="1">
              <a:defRPr/>
            </a:pPr>
            <a:r>
              <a:rPr lang="en-US" dirty="0" smtClean="0"/>
              <a:t>3GPP TSG SA WG2#117, Oct 17 – 21, 2016, Kaohsiung City, Taiwan</a:t>
            </a:r>
          </a:p>
          <a:p>
            <a:pPr marL="285750" lvl="0" indent="-285750" eaLnBrk="1" hangingPunct="1">
              <a:defRPr/>
            </a:pPr>
            <a:endParaRPr lang="en-GB" sz="1800" noProof="0" dirty="0" smtClean="0">
              <a:solidFill>
                <a:srgbClr val="FFFFFF"/>
              </a:solidFill>
            </a:endParaRPr>
          </a:p>
          <a:p>
            <a:pPr marL="285750" lvl="0" indent="-285750">
              <a:defRPr/>
            </a:pPr>
            <a:r>
              <a:rPr lang="en-US" b="1" dirty="0" smtClean="0"/>
              <a:t>S2-</a:t>
            </a:r>
            <a:r>
              <a:rPr lang="en-US" b="1" dirty="0" smtClean="0"/>
              <a:t>166055</a:t>
            </a:r>
            <a:endParaRPr lang="en-US" sz="1800" noProof="0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SA2#117, Oct 17 – 21, 2016, Kaohsiung City, Taiwan    S2-165696</a:t>
            </a:r>
            <a:endParaRPr lang="en-US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976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Straight Arrow Connector 62"/>
          <p:cNvCxnSpPr/>
          <p:nvPr/>
        </p:nvCxnSpPr>
        <p:spPr>
          <a:xfrm flipH="1" flipV="1">
            <a:off x="5493623" y="4107307"/>
            <a:ext cx="1271122" cy="7732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62393" y="3293495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79303" y="3504614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UE</a:t>
            </a:r>
            <a:endParaRPr lang="en-GB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7507578" y="550292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714982" y="80235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HSS</a:t>
            </a:r>
            <a:endParaRPr lang="en-GB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7507578" y="1562505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714982" y="18145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DNS</a:t>
            </a:r>
            <a:endParaRPr lang="en-GB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328676" y="548186"/>
            <a:ext cx="27295" cy="577300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85475" y="2197548"/>
            <a:ext cx="13648" cy="10004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85475" y="2197548"/>
            <a:ext cx="124194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3868" y="1824089"/>
            <a:ext cx="278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NSSAI-v=SST(s)+tenant-id(s)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2186880" y="3293495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449198" y="350461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RAN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6814151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076469" y="3340838"/>
            <a:ext cx="53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GW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4644556" y="6261459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VPLMN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6429405" y="6261459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H</a:t>
            </a:r>
            <a:r>
              <a:rPr lang="en-GB" dirty="0" smtClean="0"/>
              <a:t>PLMN</a:t>
            </a:r>
            <a:endParaRPr lang="en-GB" dirty="0"/>
          </a:p>
        </p:txBody>
      </p:sp>
      <p:cxnSp>
        <p:nvCxnSpPr>
          <p:cNvPr id="28" name="Straight Connector 27"/>
          <p:cNvCxnSpPr>
            <a:stCxn id="6" idx="2"/>
          </p:cNvCxnSpPr>
          <p:nvPr/>
        </p:nvCxnSpPr>
        <p:spPr>
          <a:xfrm flipH="1" flipV="1">
            <a:off x="4929599" y="918781"/>
            <a:ext cx="2577979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881419" y="918781"/>
            <a:ext cx="0" cy="21154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81847" y="678138"/>
            <a:ext cx="167241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NSSAI-v(s)</a:t>
            </a:r>
            <a:endParaRPr lang="en-GB" sz="1600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1306430" y="3755498"/>
            <a:ext cx="67307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231141" y="3524665"/>
            <a:ext cx="706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NSSAI(s)</a:t>
            </a:r>
            <a:endParaRPr lang="en-GB" sz="1200" dirty="0" smtClean="0">
              <a:solidFill>
                <a:srgbClr val="FF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814151" y="4360293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7076469" y="4571412"/>
            <a:ext cx="53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GW</a:t>
            </a:r>
            <a:endParaRPr lang="en-GB" dirty="0"/>
          </a:p>
        </p:txBody>
      </p:sp>
      <p:sp>
        <p:nvSpPr>
          <p:cNvPr id="42" name="Rectangular Callout 41"/>
          <p:cNvSpPr/>
          <p:nvPr/>
        </p:nvSpPr>
        <p:spPr>
          <a:xfrm>
            <a:off x="2346036" y="2416333"/>
            <a:ext cx="919017" cy="781627"/>
          </a:xfrm>
          <a:prstGeom prst="wedge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2315898" y="2398683"/>
            <a:ext cx="986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Select CN node  based on DCN-ID and tenant</a:t>
            </a:r>
            <a:endParaRPr lang="en-GB" sz="1200" dirty="0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3327422" y="3750357"/>
            <a:ext cx="67307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244256" y="3354572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NAS</a:t>
            </a:r>
            <a:endParaRPr lang="en-GB" dirty="0"/>
          </a:p>
        </p:txBody>
      </p:sp>
      <p:sp>
        <p:nvSpPr>
          <p:cNvPr id="46" name="TextBox 45"/>
          <p:cNvSpPr txBox="1"/>
          <p:nvPr/>
        </p:nvSpPr>
        <p:spPr>
          <a:xfrm>
            <a:off x="3244256" y="3760929"/>
            <a:ext cx="727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NSSAI-vs</a:t>
            </a:r>
            <a:endParaRPr lang="en-GB" sz="1200" dirty="0"/>
          </a:p>
        </p:txBody>
      </p:sp>
      <p:sp>
        <p:nvSpPr>
          <p:cNvPr id="49" name="Flowchart: Magnetic Disk 48"/>
          <p:cNvSpPr/>
          <p:nvPr/>
        </p:nvSpPr>
        <p:spPr>
          <a:xfrm>
            <a:off x="5203034" y="1524547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5367925" y="17749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DNS</a:t>
            </a:r>
            <a:endParaRPr lang="en-GB" dirty="0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5203679" y="2355419"/>
            <a:ext cx="0" cy="6787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21489" y="2299484"/>
            <a:ext cx="1213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DNS </a:t>
            </a:r>
            <a:r>
              <a:rPr lang="en-GB" dirty="0" err="1" smtClean="0"/>
              <a:t>req</a:t>
            </a:r>
            <a:r>
              <a:rPr lang="en-GB" dirty="0" smtClean="0"/>
              <a:t> </a:t>
            </a:r>
            <a:r>
              <a:rPr lang="en-GB" sz="1200" dirty="0" smtClean="0"/>
              <a:t>(APN+NSSAI-v)</a:t>
            </a:r>
            <a:endParaRPr lang="en-GB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6463908" y="1883649"/>
            <a:ext cx="10436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DNS </a:t>
            </a:r>
            <a:r>
              <a:rPr lang="en-GB" dirty="0" err="1" smtClean="0"/>
              <a:t>req</a:t>
            </a:r>
            <a:r>
              <a:rPr lang="en-GB" dirty="0" smtClean="0"/>
              <a:t> </a:t>
            </a:r>
            <a:r>
              <a:rPr lang="en-GB" sz="1200" dirty="0" smtClean="0"/>
              <a:t>(APN+NSSAI-v)</a:t>
            </a:r>
            <a:endParaRPr lang="en-GB" sz="1200" dirty="0"/>
          </a:p>
        </p:txBody>
      </p:sp>
      <p:cxnSp>
        <p:nvCxnSpPr>
          <p:cNvPr id="58" name="Straight Arrow Connector 57"/>
          <p:cNvCxnSpPr/>
          <p:nvPr/>
        </p:nvCxnSpPr>
        <p:spPr>
          <a:xfrm flipH="1" flipV="1">
            <a:off x="6208494" y="1883649"/>
            <a:ext cx="1112502" cy="93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ectangular Callout 60"/>
          <p:cNvSpPr/>
          <p:nvPr/>
        </p:nvSpPr>
        <p:spPr>
          <a:xfrm>
            <a:off x="2817459" y="4279842"/>
            <a:ext cx="919017" cy="344646"/>
          </a:xfrm>
          <a:prstGeom prst="wedgeRectCallout">
            <a:avLst>
              <a:gd name="adj1" fmla="val 92030"/>
              <a:gd name="adj2" fmla="val -108615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/>
          <p:cNvSpPr txBox="1"/>
          <p:nvPr/>
        </p:nvSpPr>
        <p:spPr>
          <a:xfrm>
            <a:off x="2860157" y="4318678"/>
            <a:ext cx="9865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Select GW</a:t>
            </a:r>
            <a:endParaRPr lang="en-GB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169144" y="180961"/>
            <a:ext cx="34787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 smtClean="0"/>
              <a:t>NW slicing (cont.)</a:t>
            </a:r>
            <a:endParaRPr lang="en-GB" sz="3600" dirty="0"/>
          </a:p>
        </p:txBody>
      </p:sp>
      <p:sp>
        <p:nvSpPr>
          <p:cNvPr id="47" name="Rectangle 46"/>
          <p:cNvSpPr/>
          <p:nvPr/>
        </p:nvSpPr>
        <p:spPr>
          <a:xfrm>
            <a:off x="4452032" y="3225761"/>
            <a:ext cx="1078173" cy="79157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4855772" y="3090463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4019660" y="3324496"/>
            <a:ext cx="1078173" cy="791570"/>
            <a:chOff x="4390513" y="3129719"/>
            <a:chExt cx="1078173" cy="791570"/>
          </a:xfrm>
        </p:grpSpPr>
        <p:sp>
          <p:nvSpPr>
            <p:cNvPr id="19" name="Rectangle 18"/>
            <p:cNvSpPr/>
            <p:nvPr/>
          </p:nvSpPr>
          <p:spPr>
            <a:xfrm>
              <a:off x="4390513" y="3129719"/>
              <a:ext cx="1078173" cy="791570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19251" y="3340838"/>
              <a:ext cx="6864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CCNF</a:t>
              </a:r>
              <a:endParaRPr lang="en-GB" dirty="0"/>
            </a:p>
          </p:txBody>
        </p:sp>
      </p:grpSp>
      <p:cxnSp>
        <p:nvCxnSpPr>
          <p:cNvPr id="52" name="Straight Arrow Connector 51"/>
          <p:cNvCxnSpPr/>
          <p:nvPr/>
        </p:nvCxnSpPr>
        <p:spPr>
          <a:xfrm flipH="1" flipV="1">
            <a:off x="5552209" y="3630686"/>
            <a:ext cx="1271122" cy="7732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21" idx="1"/>
          </p:cNvCxnSpPr>
          <p:nvPr/>
        </p:nvCxnSpPr>
        <p:spPr>
          <a:xfrm flipH="1" flipV="1">
            <a:off x="5687324" y="3372559"/>
            <a:ext cx="1126827" cy="15294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ular Callout 53"/>
          <p:cNvSpPr/>
          <p:nvPr/>
        </p:nvSpPr>
        <p:spPr>
          <a:xfrm>
            <a:off x="2724904" y="4900477"/>
            <a:ext cx="919017" cy="472110"/>
          </a:xfrm>
          <a:prstGeom prst="wedgeRectCallout">
            <a:avLst>
              <a:gd name="adj1" fmla="val 141036"/>
              <a:gd name="adj2" fmla="val -163692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/>
          <p:cNvSpPr txBox="1"/>
          <p:nvPr/>
        </p:nvSpPr>
        <p:spPr>
          <a:xfrm>
            <a:off x="2724904" y="4910922"/>
            <a:ext cx="986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Multiple slices per UE</a:t>
            </a:r>
            <a:endParaRPr lang="en-GB" sz="1200" dirty="0"/>
          </a:p>
        </p:txBody>
      </p:sp>
      <p:sp>
        <p:nvSpPr>
          <p:cNvPr id="67" name="Rectangular Callout 66"/>
          <p:cNvSpPr/>
          <p:nvPr/>
        </p:nvSpPr>
        <p:spPr>
          <a:xfrm>
            <a:off x="2740448" y="4893402"/>
            <a:ext cx="919017" cy="472110"/>
          </a:xfrm>
          <a:prstGeom prst="wedgeRectCallout">
            <a:avLst>
              <a:gd name="adj1" fmla="val 188557"/>
              <a:gd name="adj2" fmla="val -172364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ctangular Callout 67"/>
          <p:cNvSpPr/>
          <p:nvPr/>
        </p:nvSpPr>
        <p:spPr>
          <a:xfrm>
            <a:off x="2722854" y="4896882"/>
            <a:ext cx="919017" cy="472110"/>
          </a:xfrm>
          <a:prstGeom prst="wedgeRectCallout">
            <a:avLst>
              <a:gd name="adj1" fmla="val 163311"/>
              <a:gd name="adj2" fmla="val -166583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ular Callout 68"/>
          <p:cNvSpPr/>
          <p:nvPr/>
        </p:nvSpPr>
        <p:spPr>
          <a:xfrm>
            <a:off x="1394424" y="4399384"/>
            <a:ext cx="919017" cy="781627"/>
          </a:xfrm>
          <a:prstGeom prst="wedgeRectCallout">
            <a:avLst>
              <a:gd name="adj1" fmla="val 54904"/>
              <a:gd name="adj2" fmla="val -84170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xtBox 69"/>
          <p:cNvSpPr txBox="1"/>
          <p:nvPr/>
        </p:nvSpPr>
        <p:spPr>
          <a:xfrm>
            <a:off x="1388094" y="4467031"/>
            <a:ext cx="986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Possible support for RAN slicing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589544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slicing and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25" y="1417638"/>
            <a:ext cx="8796421" cy="511952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Network slicing requirements: </a:t>
            </a:r>
          </a:p>
          <a:p>
            <a:pPr lvl="1"/>
            <a:r>
              <a:rPr lang="en-US" dirty="0" smtClean="0"/>
              <a:t>CN related: </a:t>
            </a:r>
          </a:p>
          <a:p>
            <a:pPr lvl="2"/>
            <a:r>
              <a:rPr lang="en-US" dirty="0" smtClean="0"/>
              <a:t>Selection of a CN node which enables particular slice(s).</a:t>
            </a:r>
          </a:p>
          <a:p>
            <a:pPr lvl="2"/>
            <a:r>
              <a:rPr lang="en-US" dirty="0" smtClean="0"/>
              <a:t>Selection of a particular Service Slice based on e.g. SLA</a:t>
            </a:r>
          </a:p>
          <a:p>
            <a:pPr lvl="1"/>
            <a:r>
              <a:rPr lang="en-US" dirty="0" smtClean="0"/>
              <a:t>RAN related:</a:t>
            </a:r>
          </a:p>
          <a:p>
            <a:pPr lvl="2"/>
            <a:r>
              <a:rPr lang="en-US" dirty="0" smtClean="0"/>
              <a:t>Selection of RAN resources with specific characteristics (i.e. RAN slice)</a:t>
            </a:r>
          </a:p>
          <a:p>
            <a:endParaRPr lang="en-US" dirty="0" smtClean="0"/>
          </a:p>
          <a:p>
            <a:r>
              <a:rPr lang="en-US" dirty="0" smtClean="0"/>
              <a:t>Related previous 3GPP work</a:t>
            </a:r>
          </a:p>
          <a:p>
            <a:pPr lvl="1"/>
            <a:r>
              <a:rPr lang="en-US" dirty="0" smtClean="0"/>
              <a:t>Rel-13: DECOR was built specifically for dedicated CN node reselection at the CN </a:t>
            </a:r>
          </a:p>
          <a:p>
            <a:pPr lvl="1"/>
            <a:r>
              <a:rPr lang="en-US" dirty="0" smtClean="0"/>
              <a:t>Rel-14: </a:t>
            </a:r>
            <a:r>
              <a:rPr lang="en-US" dirty="0" err="1" smtClean="0"/>
              <a:t>eDECOR</a:t>
            </a:r>
            <a:r>
              <a:rPr lang="en-US" dirty="0" smtClean="0"/>
              <a:t> was built specifically for UE assisted dedicated CN node selection at the RAN</a:t>
            </a:r>
            <a:endParaRPr lang="en-US" dirty="0"/>
          </a:p>
          <a:p>
            <a:pPr lvl="1"/>
            <a:r>
              <a:rPr lang="en-US" dirty="0" smtClean="0"/>
              <a:t>Let’s build on it to enable network slicing!!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Network Slicing requirements and DECOR/</a:t>
            </a:r>
            <a:r>
              <a:rPr lang="en-US" dirty="0" err="1" smtClean="0"/>
              <a:t>eDECOR</a:t>
            </a:r>
            <a:r>
              <a:rPr lang="en-US" dirty="0" smtClean="0"/>
              <a:t> support:</a:t>
            </a:r>
            <a:endParaRPr lang="en-US" dirty="0"/>
          </a:p>
          <a:p>
            <a:pPr lvl="1"/>
            <a:r>
              <a:rPr lang="en-US" dirty="0" smtClean="0"/>
              <a:t>CN related:</a:t>
            </a:r>
          </a:p>
          <a:p>
            <a:pPr lvl="2"/>
            <a:r>
              <a:rPr lang="en-US" dirty="0" smtClean="0"/>
              <a:t>Selection of a CN node which enables particular slice(s) -&gt; Supported by DECOR/</a:t>
            </a:r>
            <a:r>
              <a:rPr lang="en-US" dirty="0" err="1" smtClean="0"/>
              <a:t>eDECOR</a:t>
            </a:r>
            <a:endParaRPr lang="en-US" dirty="0" smtClean="0"/>
          </a:p>
          <a:p>
            <a:pPr lvl="2"/>
            <a:r>
              <a:rPr lang="en-US" dirty="0" smtClean="0"/>
              <a:t>Selection of a particular Service Slice based on e.g. SLA -&gt; Extension needed</a:t>
            </a:r>
          </a:p>
          <a:p>
            <a:pPr lvl="1"/>
            <a:r>
              <a:rPr lang="en-US" dirty="0" smtClean="0"/>
              <a:t>RAN related:</a:t>
            </a:r>
          </a:p>
          <a:p>
            <a:pPr lvl="2"/>
            <a:r>
              <a:rPr lang="en-US" dirty="0" smtClean="0"/>
              <a:t>Selection of RAN resources with specific characteristics (i.e. RAN slice) -&gt; Extension needed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 the next slides we study:</a:t>
            </a:r>
          </a:p>
          <a:p>
            <a:pPr lvl="1"/>
            <a:r>
              <a:rPr lang="en-US" dirty="0" smtClean="0"/>
              <a:t>Existing 3GPP work: </a:t>
            </a:r>
            <a:r>
              <a:rPr lang="en-US" dirty="0" err="1" smtClean="0"/>
              <a:t>eDECOR</a:t>
            </a:r>
            <a:endParaRPr lang="en-US" dirty="0" smtClean="0"/>
          </a:p>
          <a:p>
            <a:pPr lvl="1"/>
            <a:r>
              <a:rPr lang="en-US" dirty="0" smtClean="0"/>
              <a:t>Existing proposals: MDD, </a:t>
            </a:r>
            <a:r>
              <a:rPr lang="en-US" dirty="0" err="1" smtClean="0"/>
              <a:t>eDECOR</a:t>
            </a:r>
            <a:r>
              <a:rPr lang="en-US" dirty="0" smtClean="0"/>
              <a:t> extension</a:t>
            </a:r>
          </a:p>
          <a:p>
            <a:pPr lvl="1"/>
            <a:r>
              <a:rPr lang="en-US" dirty="0" smtClean="0"/>
              <a:t>Proposed way forward</a:t>
            </a:r>
          </a:p>
        </p:txBody>
      </p:sp>
    </p:spTree>
    <p:extLst>
      <p:ext uri="{BB962C8B-B14F-4D97-AF65-F5344CB8AC3E}">
        <p14:creationId xmlns:p14="http://schemas.microsoft.com/office/powerpoint/2010/main" val="3852430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941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eDECOR</a:t>
            </a:r>
            <a:r>
              <a:rPr lang="en-US" dirty="0" smtClean="0"/>
              <a:t>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309" y="1002631"/>
            <a:ext cx="8594533" cy="2219157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eDECOR</a:t>
            </a:r>
            <a:r>
              <a:rPr lang="en-US" dirty="0" smtClean="0"/>
              <a:t>: UE </a:t>
            </a:r>
            <a:r>
              <a:rPr lang="en-US" dirty="0"/>
              <a:t>assisted DCN selection performed at the RAN. </a:t>
            </a:r>
          </a:p>
          <a:p>
            <a:pPr lvl="1"/>
            <a:r>
              <a:rPr lang="en-US" dirty="0"/>
              <a:t>Introduces concept of DCN ID:</a:t>
            </a:r>
          </a:p>
          <a:p>
            <a:pPr lvl="2"/>
            <a:r>
              <a:rPr lang="en-US" dirty="0"/>
              <a:t>UE provides a DCN ID in RRC signaling, </a:t>
            </a:r>
            <a:r>
              <a:rPr lang="en-US" dirty="0" err="1"/>
              <a:t>eNB</a:t>
            </a:r>
            <a:r>
              <a:rPr lang="en-US" dirty="0"/>
              <a:t> selects MME based on that DCN ID. </a:t>
            </a:r>
          </a:p>
          <a:p>
            <a:pPr lvl="2"/>
            <a:r>
              <a:rPr lang="en-US" dirty="0"/>
              <a:t>Two types of DCN IDs:</a:t>
            </a:r>
          </a:p>
          <a:p>
            <a:pPr lvl="3"/>
            <a:r>
              <a:rPr lang="en-US" dirty="0"/>
              <a:t>PLMN specific DCN ID -&gt; Provided by the visited PLMN to be used by UE in subsequent procedures.</a:t>
            </a:r>
          </a:p>
          <a:p>
            <a:pPr lvl="3"/>
            <a:r>
              <a:rPr lang="en-US" dirty="0"/>
              <a:t>Default standardized DCN ID -&gt; To be used by UE if no PLMN specific is stored. </a:t>
            </a:r>
          </a:p>
          <a:p>
            <a:pPr lvl="2"/>
            <a:r>
              <a:rPr lang="en-US" dirty="0"/>
              <a:t>An MME may serve more than one DCN ID.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491825"/>
              </p:ext>
            </p:extLst>
          </p:nvPr>
        </p:nvGraphicFramePr>
        <p:xfrm>
          <a:off x="1478507" y="3221789"/>
          <a:ext cx="5635816" cy="3345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Visio" r:id="rId3" imgW="5034064" imgH="2961826" progId="Visio.Drawing.11">
                  <p:embed/>
                </p:oleObj>
              </mc:Choice>
              <mc:Fallback>
                <p:oleObj name="Visio" r:id="rId3" imgW="5034064" imgH="296182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8507" y="3221789"/>
                        <a:ext cx="5635816" cy="33458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12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94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Extend DCN ID (</a:t>
            </a:r>
            <a:r>
              <a:rPr lang="en-US" dirty="0" err="1" smtClean="0"/>
              <a:t>eDCN</a:t>
            </a:r>
            <a:r>
              <a:rPr lang="en-US" dirty="0" smtClean="0"/>
              <a:t> ID)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2632"/>
            <a:ext cx="8229600" cy="5855368"/>
          </a:xfrm>
        </p:spPr>
        <p:txBody>
          <a:bodyPr>
            <a:normAutofit/>
          </a:bodyPr>
          <a:lstStyle/>
          <a:p>
            <a:r>
              <a:rPr lang="en-US" dirty="0" smtClean="0"/>
              <a:t>Several solutions where NSSAI is a </a:t>
            </a:r>
            <a:r>
              <a:rPr lang="en-US" dirty="0" err="1" smtClean="0"/>
              <a:t>signle</a:t>
            </a:r>
            <a:r>
              <a:rPr lang="en-US" dirty="0" smtClean="0"/>
              <a:t> dimensional parameter (similar to DCN ID)</a:t>
            </a:r>
          </a:p>
          <a:p>
            <a:pPr lvl="1"/>
            <a:r>
              <a:rPr lang="en-US" dirty="0" smtClean="0"/>
              <a:t>In some solutions it’s used in conjunction with APN for slice selection</a:t>
            </a:r>
          </a:p>
          <a:p>
            <a:r>
              <a:rPr lang="en-US" dirty="0" smtClean="0"/>
              <a:t>Discussion has taken place on extending DCN ID to an “</a:t>
            </a:r>
            <a:r>
              <a:rPr lang="en-US" dirty="0" err="1" smtClean="0"/>
              <a:t>eDCN</a:t>
            </a:r>
            <a:r>
              <a:rPr lang="en-US" dirty="0" smtClean="0"/>
              <a:t> ID” to include concept of </a:t>
            </a:r>
            <a:r>
              <a:rPr lang="en-US" dirty="0" err="1" smtClean="0"/>
              <a:t>eDECOR</a:t>
            </a:r>
            <a:r>
              <a:rPr lang="en-US" dirty="0" smtClean="0"/>
              <a:t> DCN ID plus specific customer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1542153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94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MDD Approach (sol. 6.1.2)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2632"/>
            <a:ext cx="8229600" cy="5855368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 smtClean="0"/>
              <a:t>UE provides set of Multi-Dimensional </a:t>
            </a:r>
            <a:r>
              <a:rPr lang="en-US" dirty="0" err="1" smtClean="0"/>
              <a:t>Descripto</a:t>
            </a:r>
            <a:r>
              <a:rPr lang="en-US" dirty="0" smtClean="0"/>
              <a:t> (MDD) vectors = “Slice Type” + Tenant ID</a:t>
            </a:r>
          </a:p>
          <a:p>
            <a:pPr lvl="1"/>
            <a:r>
              <a:rPr lang="en-US" dirty="0" smtClean="0"/>
              <a:t>“Slice type” is equivalent to the usage of DCN ID</a:t>
            </a:r>
          </a:p>
          <a:p>
            <a:pPr lvl="2"/>
            <a:r>
              <a:rPr lang="en-US" dirty="0" smtClean="0"/>
              <a:t>Can be standardized or not, and can be VPLMN-specific</a:t>
            </a:r>
          </a:p>
          <a:p>
            <a:pPr lvl="2"/>
            <a:r>
              <a:rPr lang="en-US" dirty="0" smtClean="0"/>
              <a:t>Identifies a NST</a:t>
            </a:r>
          </a:p>
          <a:p>
            <a:pPr lvl="1"/>
            <a:r>
              <a:rPr lang="en-US" dirty="0" smtClean="0"/>
              <a:t>Augmented with an identification of the slice customer (Tenant ID) to identify a specific SLA</a:t>
            </a:r>
          </a:p>
          <a:p>
            <a:pPr lvl="2"/>
            <a:r>
              <a:rPr lang="en-US" dirty="0" smtClean="0"/>
              <a:t>Identifies specific CN resources for the customer</a:t>
            </a:r>
          </a:p>
          <a:p>
            <a:pPr lvl="2"/>
            <a:r>
              <a:rPr lang="en-US" dirty="0" smtClean="0"/>
              <a:t>Identifies RAN resources enabling RAN Slicing</a:t>
            </a:r>
          </a:p>
          <a:p>
            <a:pPr lvl="2"/>
            <a:r>
              <a:rPr lang="en-US" dirty="0" smtClean="0"/>
              <a:t>Specifically identifies the RAN part of an SLA plus network part of an SLA and the specific customer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8349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94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Qualcomm Proposed Compromise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789" y="1002632"/>
            <a:ext cx="8513011" cy="5855368"/>
          </a:xfrm>
        </p:spPr>
        <p:txBody>
          <a:bodyPr>
            <a:normAutofit/>
          </a:bodyPr>
          <a:lstStyle/>
          <a:p>
            <a:r>
              <a:rPr lang="en-US" dirty="0" smtClean="0"/>
              <a:t>Not a NEW solution, just clarifications on use multidimensional slice information</a:t>
            </a:r>
          </a:p>
        </p:txBody>
      </p:sp>
    </p:spTree>
    <p:extLst>
      <p:ext uri="{BB962C8B-B14F-4D97-AF65-F5344CB8AC3E}">
        <p14:creationId xmlns:p14="http://schemas.microsoft.com/office/powerpoint/2010/main" val="177336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94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Qualcomm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263" y="1002632"/>
            <a:ext cx="8689474" cy="585536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Ability to identify specific customer and specific SLA for an NST is </a:t>
            </a:r>
            <a:r>
              <a:rPr lang="en-US" b="1" u="sng" dirty="0" smtClean="0">
                <a:solidFill>
                  <a:srgbClr val="FF0000"/>
                </a:solidFill>
              </a:rPr>
              <a:t>important to provide better granularity than </a:t>
            </a:r>
            <a:r>
              <a:rPr lang="en-US" b="1" u="sng" dirty="0" err="1" smtClean="0">
                <a:solidFill>
                  <a:srgbClr val="FF0000"/>
                </a:solidFill>
              </a:rPr>
              <a:t>eDECOR</a:t>
            </a:r>
            <a:r>
              <a:rPr lang="en-US" b="1" u="sng" dirty="0" smtClean="0">
                <a:solidFill>
                  <a:srgbClr val="FF0000"/>
                </a:solidFill>
              </a:rPr>
              <a:t> and enable RAN slicing</a:t>
            </a:r>
          </a:p>
          <a:p>
            <a:r>
              <a:rPr lang="en-US" b="1" u="sng" dirty="0" smtClean="0">
                <a:solidFill>
                  <a:srgbClr val="FF0000"/>
                </a:solidFill>
              </a:rPr>
              <a:t>A single parameter </a:t>
            </a:r>
            <a:r>
              <a:rPr lang="en-US" dirty="0" smtClean="0"/>
              <a:t>for identifying all the </a:t>
            </a:r>
            <a:r>
              <a:rPr lang="en-US" b="1" u="sng" dirty="0" smtClean="0">
                <a:solidFill>
                  <a:srgbClr val="FF0000"/>
                </a:solidFill>
              </a:rPr>
              <a:t>information (slice type and SLAs) is not sufficient</a:t>
            </a:r>
          </a:p>
          <a:p>
            <a:pPr lvl="1"/>
            <a:r>
              <a:rPr lang="en-US" dirty="0" smtClean="0"/>
              <a:t>DCN ID/”Slice Type”/NST ID shall identify only an NST, not the customer also</a:t>
            </a:r>
          </a:p>
          <a:p>
            <a:pPr lvl="1"/>
            <a:r>
              <a:rPr lang="en-US" dirty="0" smtClean="0"/>
              <a:t>Specifically, when VPLMN returns VPLMN-specific values, it should only modify the DCN ID part of a multidimensional NSSAI to enable correct identification of CN resources for a specific customer</a:t>
            </a:r>
          </a:p>
          <a:p>
            <a:pPr lvl="2"/>
            <a:r>
              <a:rPr lang="en-US" dirty="0" smtClean="0"/>
              <a:t>Expecting VPLMN to understand the HPLMN-specific aspects is unrealistic</a:t>
            </a:r>
          </a:p>
          <a:p>
            <a:r>
              <a:rPr lang="en-US" b="1" u="sng" dirty="0" smtClean="0">
                <a:solidFill>
                  <a:srgbClr val="FF0000"/>
                </a:solidFill>
              </a:rPr>
              <a:t>Suggested way forward: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NSSAI provided by UE in RRC and in NAS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NSSAI is multi-dimensional (let’s call it MDD as an example)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MDD = slice type (functionally equivalent to DCN ID) + “customer ID”</a:t>
            </a:r>
          </a:p>
          <a:p>
            <a:pPr lvl="2"/>
            <a:r>
              <a:rPr lang="en-US" b="1" u="sng" dirty="0" smtClean="0">
                <a:solidFill>
                  <a:srgbClr val="FF0000"/>
                </a:solidFill>
              </a:rPr>
              <a:t>DCN ID to identify NST</a:t>
            </a:r>
          </a:p>
          <a:p>
            <a:pPr lvl="2"/>
            <a:r>
              <a:rPr lang="en-US" b="1" u="sng" dirty="0" smtClean="0">
                <a:solidFill>
                  <a:srgbClr val="FF0000"/>
                </a:solidFill>
              </a:rPr>
              <a:t>Customer ID: Tenant ID (either single value or split in RAN and CN component is FFS)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VPLMN returning VPLMN-specific DNN means returning VPLMN-&lt;specific DCN ID + unmodified customer ID&gt;</a:t>
            </a:r>
          </a:p>
        </p:txBody>
      </p:sp>
    </p:spTree>
    <p:extLst>
      <p:ext uri="{BB962C8B-B14F-4D97-AF65-F5344CB8AC3E}">
        <p14:creationId xmlns:p14="http://schemas.microsoft.com/office/powerpoint/2010/main" val="1356006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3587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820497" y="3340838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UE</a:t>
            </a:r>
            <a:endParaRPr lang="en-GB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7507578" y="550292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714982" y="80235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HSS</a:t>
            </a:r>
            <a:endParaRPr lang="en-GB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7507578" y="1562505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714982" y="18145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DNS</a:t>
            </a:r>
            <a:endParaRPr lang="en-GB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328676" y="548186"/>
            <a:ext cx="27295" cy="577300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528074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790392" y="3340838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RAN</a:t>
            </a:r>
            <a:endParaRPr lang="en-GB" dirty="0"/>
          </a:p>
        </p:txBody>
      </p:sp>
      <p:sp>
        <p:nvSpPr>
          <p:cNvPr id="19" name="Rectangle 18"/>
          <p:cNvSpPr/>
          <p:nvPr/>
        </p:nvSpPr>
        <p:spPr>
          <a:xfrm>
            <a:off x="4390513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4652831" y="3340838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CN-CP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6814151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076469" y="3340838"/>
            <a:ext cx="53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GW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4644556" y="6261459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VPLMN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6429405" y="6261459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H</a:t>
            </a:r>
            <a:r>
              <a:rPr lang="en-GB" dirty="0" smtClean="0"/>
              <a:t>PLMN</a:t>
            </a:r>
            <a:endParaRPr lang="en-GB" dirty="0"/>
          </a:p>
        </p:txBody>
      </p:sp>
      <p:grpSp>
        <p:nvGrpSpPr>
          <p:cNvPr id="26" name="Group 25"/>
          <p:cNvGrpSpPr/>
          <p:nvPr/>
        </p:nvGrpSpPr>
        <p:grpSpPr>
          <a:xfrm>
            <a:off x="435062" y="596250"/>
            <a:ext cx="7072516" cy="2437934"/>
            <a:chOff x="435062" y="596250"/>
            <a:chExt cx="7072516" cy="2437934"/>
          </a:xfrm>
        </p:grpSpPr>
        <p:grpSp>
          <p:nvGrpSpPr>
            <p:cNvPr id="3" name="Group 2"/>
            <p:cNvGrpSpPr/>
            <p:nvPr/>
          </p:nvGrpSpPr>
          <p:grpSpPr>
            <a:xfrm>
              <a:off x="435062" y="1660313"/>
              <a:ext cx="2475806" cy="1373871"/>
              <a:chOff x="435062" y="1660313"/>
              <a:chExt cx="2475806" cy="1373871"/>
            </a:xfrm>
          </p:grpSpPr>
          <p:cxnSp>
            <p:nvCxnSpPr>
              <p:cNvPr id="13" name="Straight Arrow Connector 12"/>
              <p:cNvCxnSpPr/>
              <p:nvPr/>
            </p:nvCxnSpPr>
            <p:spPr>
              <a:xfrm flipH="1">
                <a:off x="926669" y="2033772"/>
                <a:ext cx="13648" cy="100041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926669" y="2033772"/>
                <a:ext cx="1241947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435062" y="1660313"/>
                <a:ext cx="247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/>
                  <a:t>Standard DCN-ID (X bits)</a:t>
                </a:r>
                <a:endParaRPr lang="en-GB" dirty="0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4481847" y="596250"/>
              <a:ext cx="3025731" cy="2437934"/>
              <a:chOff x="4481847" y="596250"/>
              <a:chExt cx="3025731" cy="2437934"/>
            </a:xfrm>
          </p:grpSpPr>
          <p:cxnSp>
            <p:nvCxnSpPr>
              <p:cNvPr id="28" name="Straight Connector 27"/>
              <p:cNvCxnSpPr>
                <a:stCxn id="6" idx="2"/>
              </p:cNvCxnSpPr>
              <p:nvPr/>
            </p:nvCxnSpPr>
            <p:spPr>
              <a:xfrm flipH="1" flipV="1">
                <a:off x="4929599" y="918781"/>
                <a:ext cx="2577979" cy="1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>
                <a:off x="4881419" y="918781"/>
                <a:ext cx="0" cy="211540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/>
              <p:cNvSpPr txBox="1"/>
              <p:nvPr/>
            </p:nvSpPr>
            <p:spPr>
              <a:xfrm>
                <a:off x="4481847" y="596250"/>
                <a:ext cx="1672414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UE Usage Type (8 bits)</a:t>
                </a:r>
                <a:endParaRPr lang="en-GB" dirty="0"/>
              </a:p>
            </p:txBody>
          </p:sp>
        </p:grpSp>
      </p:grpSp>
      <p:sp>
        <p:nvSpPr>
          <p:cNvPr id="38" name="Rectangle 37"/>
          <p:cNvSpPr/>
          <p:nvPr/>
        </p:nvSpPr>
        <p:spPr>
          <a:xfrm>
            <a:off x="4390513" y="4360293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4652831" y="4571412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CN-CP</a:t>
            </a:r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6814151" y="4360293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7076469" y="4571412"/>
            <a:ext cx="53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GW</a:t>
            </a:r>
            <a:endParaRPr lang="en-GB" dirty="0"/>
          </a:p>
        </p:txBody>
      </p:sp>
      <p:grpSp>
        <p:nvGrpSpPr>
          <p:cNvPr id="27" name="Group 26"/>
          <p:cNvGrpSpPr/>
          <p:nvPr/>
        </p:nvGrpSpPr>
        <p:grpSpPr>
          <a:xfrm>
            <a:off x="1589799" y="2252557"/>
            <a:ext cx="2083972" cy="1272947"/>
            <a:chOff x="1589799" y="2252557"/>
            <a:chExt cx="2083972" cy="1272947"/>
          </a:xfrm>
        </p:grpSpPr>
        <p:grpSp>
          <p:nvGrpSpPr>
            <p:cNvPr id="10" name="Group 9"/>
            <p:cNvGrpSpPr/>
            <p:nvPr/>
          </p:nvGrpSpPr>
          <p:grpSpPr>
            <a:xfrm>
              <a:off x="1589799" y="3129719"/>
              <a:ext cx="870751" cy="395785"/>
              <a:chOff x="1589799" y="3129719"/>
              <a:chExt cx="870751" cy="395785"/>
            </a:xfrm>
          </p:grpSpPr>
          <p:cxnSp>
            <p:nvCxnSpPr>
              <p:cNvPr id="33" name="Straight Arrow Connector 32"/>
              <p:cNvCxnSpPr/>
              <p:nvPr/>
            </p:nvCxnSpPr>
            <p:spPr>
              <a:xfrm>
                <a:off x="1672965" y="3525504"/>
                <a:ext cx="67307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1589799" y="3129719"/>
                <a:ext cx="870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/>
                  <a:t>DCN-ID</a:t>
                </a:r>
                <a:endParaRPr lang="en-GB" dirty="0"/>
              </a:p>
            </p:txBody>
          </p:sp>
        </p:grpSp>
        <p:sp>
          <p:nvSpPr>
            <p:cNvPr id="42" name="Rectangular Callout 41"/>
            <p:cNvSpPr/>
            <p:nvPr/>
          </p:nvSpPr>
          <p:spPr>
            <a:xfrm>
              <a:off x="2687230" y="2252557"/>
              <a:ext cx="919017" cy="781627"/>
            </a:xfrm>
            <a:prstGeom prst="wedgeRectCallou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87230" y="2326776"/>
              <a:ext cx="9865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Select CN node  based on DCN-ID</a:t>
              </a:r>
              <a:endParaRPr lang="en-GB" sz="1200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558142" y="3190796"/>
            <a:ext cx="870751" cy="760064"/>
            <a:chOff x="3558142" y="3190796"/>
            <a:chExt cx="870751" cy="760064"/>
          </a:xfrm>
        </p:grpSpPr>
        <p:cxnSp>
          <p:nvCxnSpPr>
            <p:cNvPr id="44" name="Straight Arrow Connector 43"/>
            <p:cNvCxnSpPr/>
            <p:nvPr/>
          </p:nvCxnSpPr>
          <p:spPr>
            <a:xfrm>
              <a:off x="3668616" y="3586581"/>
              <a:ext cx="67307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/>
            <p:cNvGrpSpPr/>
            <p:nvPr/>
          </p:nvGrpSpPr>
          <p:grpSpPr>
            <a:xfrm>
              <a:off x="3558142" y="3190796"/>
              <a:ext cx="870751" cy="760064"/>
              <a:chOff x="3558142" y="3190796"/>
              <a:chExt cx="870751" cy="760064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3585450" y="3190796"/>
                <a:ext cx="5725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/>
                  <a:t>NAS</a:t>
                </a:r>
                <a:endParaRPr lang="en-GB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558142" y="3581528"/>
                <a:ext cx="870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/>
                  <a:t>DCN-ID</a:t>
                </a:r>
                <a:endParaRPr lang="en-GB" dirty="0"/>
              </a:p>
            </p:txBody>
          </p:sp>
        </p:grpSp>
      </p:grpSp>
      <p:sp>
        <p:nvSpPr>
          <p:cNvPr id="49" name="Flowchart: Magnetic Disk 48"/>
          <p:cNvSpPr/>
          <p:nvPr/>
        </p:nvSpPr>
        <p:spPr>
          <a:xfrm>
            <a:off x="5203034" y="1524547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5367925" y="17749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DNS</a:t>
            </a:r>
            <a:endParaRPr lang="en-GB" dirty="0"/>
          </a:p>
        </p:txBody>
      </p:sp>
      <p:grpSp>
        <p:nvGrpSpPr>
          <p:cNvPr id="25" name="Group 24"/>
          <p:cNvGrpSpPr/>
          <p:nvPr/>
        </p:nvGrpSpPr>
        <p:grpSpPr>
          <a:xfrm>
            <a:off x="5376159" y="1883649"/>
            <a:ext cx="2076825" cy="1154499"/>
            <a:chOff x="5376159" y="1883649"/>
            <a:chExt cx="2076825" cy="1154499"/>
          </a:xfrm>
        </p:grpSpPr>
        <p:cxnSp>
          <p:nvCxnSpPr>
            <p:cNvPr id="51" name="Straight Arrow Connector 50"/>
            <p:cNvCxnSpPr/>
            <p:nvPr/>
          </p:nvCxnSpPr>
          <p:spPr>
            <a:xfrm flipV="1">
              <a:off x="5376159" y="2355419"/>
              <a:ext cx="0" cy="67876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5421489" y="2299484"/>
              <a:ext cx="989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DNS </a:t>
              </a:r>
              <a:r>
                <a:rPr lang="en-GB" dirty="0" err="1" smtClean="0"/>
                <a:t>req</a:t>
              </a:r>
              <a:r>
                <a:rPr lang="en-GB" dirty="0" smtClean="0"/>
                <a:t> </a:t>
              </a:r>
              <a:r>
                <a:rPr lang="en-GB" sz="1200" dirty="0" smtClean="0"/>
                <a:t>(APN+UE Usage Type)</a:t>
              </a:r>
              <a:endParaRPr lang="en-GB" sz="12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463908" y="1883649"/>
              <a:ext cx="989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DNS </a:t>
              </a:r>
              <a:r>
                <a:rPr lang="en-GB" dirty="0" err="1" smtClean="0"/>
                <a:t>req</a:t>
              </a:r>
              <a:r>
                <a:rPr lang="en-GB" dirty="0" smtClean="0"/>
                <a:t> </a:t>
              </a:r>
              <a:r>
                <a:rPr lang="en-GB" sz="1200" dirty="0" smtClean="0"/>
                <a:t>(APN+UE Usage Type)</a:t>
              </a:r>
              <a:endParaRPr lang="en-GB" sz="1200" dirty="0"/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 flipH="1" flipV="1">
              <a:off x="6208494" y="1883649"/>
              <a:ext cx="1112502" cy="938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3158653" y="4116066"/>
            <a:ext cx="1029239" cy="344646"/>
            <a:chOff x="3158653" y="4116066"/>
            <a:chExt cx="1029239" cy="344646"/>
          </a:xfrm>
        </p:grpSpPr>
        <p:sp>
          <p:nvSpPr>
            <p:cNvPr id="61" name="Rectangular Callout 60"/>
            <p:cNvSpPr/>
            <p:nvPr/>
          </p:nvSpPr>
          <p:spPr>
            <a:xfrm>
              <a:off x="3158653" y="4116066"/>
              <a:ext cx="919017" cy="344646"/>
            </a:xfrm>
            <a:prstGeom prst="wedgeRectCallout">
              <a:avLst>
                <a:gd name="adj1" fmla="val 92030"/>
                <a:gd name="adj2" fmla="val -108615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201351" y="4154902"/>
              <a:ext cx="9865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Select GW</a:t>
              </a:r>
              <a:endParaRPr lang="en-GB" sz="1200" dirty="0"/>
            </a:p>
          </p:txBody>
        </p:sp>
      </p:grpSp>
      <p:cxnSp>
        <p:nvCxnSpPr>
          <p:cNvPr id="63" name="Straight Arrow Connector 62"/>
          <p:cNvCxnSpPr>
            <a:stCxn id="40" idx="1"/>
          </p:cNvCxnSpPr>
          <p:nvPr/>
        </p:nvCxnSpPr>
        <p:spPr>
          <a:xfrm flipH="1" flipV="1">
            <a:off x="5523323" y="3525505"/>
            <a:ext cx="1290828" cy="123057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69144" y="180961"/>
            <a:ext cx="3190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 smtClean="0"/>
              <a:t>DÉCOR/</a:t>
            </a:r>
            <a:r>
              <a:rPr lang="en-GB" sz="3600" dirty="0" err="1" smtClean="0"/>
              <a:t>eDECOR</a:t>
            </a:r>
            <a:endParaRPr lang="en-GB" sz="36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1729288" y="4235608"/>
            <a:ext cx="2323351" cy="973203"/>
            <a:chOff x="1729288" y="4235608"/>
            <a:chExt cx="2323351" cy="973203"/>
          </a:xfrm>
        </p:grpSpPr>
        <p:sp>
          <p:nvSpPr>
            <p:cNvPr id="66" name="Rectangular Callout 65"/>
            <p:cNvSpPr/>
            <p:nvPr/>
          </p:nvSpPr>
          <p:spPr>
            <a:xfrm>
              <a:off x="3066098" y="4736701"/>
              <a:ext cx="919017" cy="472110"/>
            </a:xfrm>
            <a:prstGeom prst="wedgeRectCallout">
              <a:avLst>
                <a:gd name="adj1" fmla="val 135096"/>
                <a:gd name="adj2" fmla="val -212836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066098" y="4747146"/>
              <a:ext cx="9865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1 DCN per UE</a:t>
              </a:r>
              <a:endParaRPr lang="en-GB" sz="1200" dirty="0"/>
            </a:p>
          </p:txBody>
        </p:sp>
        <p:sp>
          <p:nvSpPr>
            <p:cNvPr id="68" name="Rectangular Callout 67"/>
            <p:cNvSpPr/>
            <p:nvPr/>
          </p:nvSpPr>
          <p:spPr>
            <a:xfrm>
              <a:off x="1735618" y="4235608"/>
              <a:ext cx="919017" cy="781627"/>
            </a:xfrm>
            <a:prstGeom prst="wedgeRectCallout">
              <a:avLst>
                <a:gd name="adj1" fmla="val 54904"/>
                <a:gd name="adj2" fmla="val -84170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729288" y="4303255"/>
              <a:ext cx="9865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No support for RAN slicing</a:t>
              </a:r>
              <a:endParaRPr lang="en-GB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01466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3064048" y="3090463"/>
            <a:ext cx="2624231" cy="2118348"/>
            <a:chOff x="3064048" y="3090463"/>
            <a:chExt cx="2624231" cy="2118348"/>
          </a:xfrm>
        </p:grpSpPr>
        <p:grpSp>
          <p:nvGrpSpPr>
            <p:cNvPr id="60" name="Group 59"/>
            <p:cNvGrpSpPr/>
            <p:nvPr/>
          </p:nvGrpSpPr>
          <p:grpSpPr>
            <a:xfrm>
              <a:off x="3064048" y="3090463"/>
              <a:ext cx="2624231" cy="2118348"/>
              <a:chOff x="3064048" y="3090463"/>
              <a:chExt cx="2624231" cy="2118348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3064048" y="3090463"/>
                <a:ext cx="2624231" cy="2114753"/>
                <a:chOff x="3064048" y="3090463"/>
                <a:chExt cx="2624231" cy="2114753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520270" y="3225761"/>
                  <a:ext cx="1078173" cy="79157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8" name="Rectangle 47"/>
                <p:cNvSpPr/>
                <p:nvPr/>
              </p:nvSpPr>
              <p:spPr>
                <a:xfrm>
                  <a:off x="4610106" y="3090463"/>
                  <a:ext cx="1078173" cy="791570"/>
                </a:xfrm>
                <a:prstGeom prst="rect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7" name="Rectangular Callout 66"/>
                <p:cNvSpPr/>
                <p:nvPr/>
              </p:nvSpPr>
              <p:spPr>
                <a:xfrm>
                  <a:off x="3081642" y="4729626"/>
                  <a:ext cx="919017" cy="472110"/>
                </a:xfrm>
                <a:prstGeom prst="wedgeRectCallout">
                  <a:avLst>
                    <a:gd name="adj1" fmla="val 188557"/>
                    <a:gd name="adj2" fmla="val -172364"/>
                  </a:avLst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8" name="Rectangular Callout 67"/>
                <p:cNvSpPr/>
                <p:nvPr/>
              </p:nvSpPr>
              <p:spPr>
                <a:xfrm>
                  <a:off x="3064048" y="4733106"/>
                  <a:ext cx="919017" cy="472110"/>
                </a:xfrm>
                <a:prstGeom prst="wedgeRectCallout">
                  <a:avLst>
                    <a:gd name="adj1" fmla="val 163311"/>
                    <a:gd name="adj2" fmla="val -166583"/>
                  </a:avLst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55" name="TextBox 54"/>
              <p:cNvSpPr txBox="1"/>
              <p:nvPr/>
            </p:nvSpPr>
            <p:spPr>
              <a:xfrm>
                <a:off x="3066098" y="4747146"/>
                <a:ext cx="9865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>
                    <a:solidFill>
                      <a:srgbClr val="FF0000"/>
                    </a:solidFill>
                  </a:rPr>
                  <a:t>Multiple slices per UE</a:t>
                </a:r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4" name="Rectangular Callout 53"/>
            <p:cNvSpPr/>
            <p:nvPr/>
          </p:nvSpPr>
          <p:spPr>
            <a:xfrm>
              <a:off x="3066098" y="4736701"/>
              <a:ext cx="919017" cy="472110"/>
            </a:xfrm>
            <a:prstGeom prst="wedgeRectCallout">
              <a:avLst>
                <a:gd name="adj1" fmla="val 141036"/>
                <a:gd name="adj2" fmla="val -163692"/>
              </a:avLst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Rectangle 3"/>
          <p:cNvSpPr/>
          <p:nvPr/>
        </p:nvSpPr>
        <p:spPr>
          <a:xfrm>
            <a:off x="503587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820497" y="3340838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UE</a:t>
            </a:r>
            <a:endParaRPr lang="en-GB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7507578" y="550292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714982" y="80235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HSS</a:t>
            </a:r>
            <a:endParaRPr lang="en-GB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7507578" y="1562505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714982" y="18145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DNS</a:t>
            </a:r>
            <a:endParaRPr lang="en-GB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328676" y="548186"/>
            <a:ext cx="27295" cy="577300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528074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790392" y="3340838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RAN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6814151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076469" y="3340838"/>
            <a:ext cx="53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GW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4644556" y="6261459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VPLMN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6429405" y="6261459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H</a:t>
            </a:r>
            <a:r>
              <a:rPr lang="en-GB" dirty="0" smtClean="0"/>
              <a:t>PLMN</a:t>
            </a:r>
            <a:endParaRPr lang="en-GB" dirty="0"/>
          </a:p>
        </p:txBody>
      </p:sp>
      <p:grpSp>
        <p:nvGrpSpPr>
          <p:cNvPr id="12" name="Group 11"/>
          <p:cNvGrpSpPr/>
          <p:nvPr/>
        </p:nvGrpSpPr>
        <p:grpSpPr>
          <a:xfrm>
            <a:off x="435062" y="596250"/>
            <a:ext cx="7072516" cy="2437934"/>
            <a:chOff x="435062" y="596250"/>
            <a:chExt cx="7072516" cy="2437934"/>
          </a:xfrm>
        </p:grpSpPr>
        <p:cxnSp>
          <p:nvCxnSpPr>
            <p:cNvPr id="13" name="Straight Arrow Connector 12"/>
            <p:cNvCxnSpPr/>
            <p:nvPr/>
          </p:nvCxnSpPr>
          <p:spPr>
            <a:xfrm flipH="1">
              <a:off x="926669" y="2033772"/>
              <a:ext cx="13648" cy="100041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926669" y="2033772"/>
              <a:ext cx="124194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435062" y="1660313"/>
              <a:ext cx="3208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Standard DCN-ID</a:t>
              </a:r>
              <a:r>
                <a:rPr lang="en-GB" dirty="0" smtClean="0">
                  <a:solidFill>
                    <a:srgbClr val="FF0000"/>
                  </a:solidFill>
                </a:rPr>
                <a:t>(s)</a:t>
              </a:r>
              <a:r>
                <a:rPr lang="en-GB" dirty="0" smtClean="0"/>
                <a:t>+</a:t>
              </a:r>
              <a:r>
                <a:rPr lang="en-GB" dirty="0" smtClean="0">
                  <a:solidFill>
                    <a:srgbClr val="FF0000"/>
                  </a:solidFill>
                </a:rPr>
                <a:t>tenant-id(s)</a:t>
              </a:r>
              <a:endParaRPr lang="en-GB" dirty="0">
                <a:solidFill>
                  <a:srgbClr val="FF0000"/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4481847" y="596250"/>
              <a:ext cx="3025731" cy="2437934"/>
              <a:chOff x="4481847" y="596250"/>
              <a:chExt cx="3025731" cy="2437934"/>
            </a:xfrm>
          </p:grpSpPr>
          <p:cxnSp>
            <p:nvCxnSpPr>
              <p:cNvPr id="28" name="Straight Connector 27"/>
              <p:cNvCxnSpPr>
                <a:stCxn id="6" idx="2"/>
              </p:cNvCxnSpPr>
              <p:nvPr/>
            </p:nvCxnSpPr>
            <p:spPr>
              <a:xfrm flipH="1" flipV="1">
                <a:off x="4929599" y="918781"/>
                <a:ext cx="2577979" cy="1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>
                <a:off x="4881419" y="918781"/>
                <a:ext cx="0" cy="211540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/>
              <p:cNvSpPr txBox="1"/>
              <p:nvPr/>
            </p:nvSpPr>
            <p:spPr>
              <a:xfrm>
                <a:off x="4481847" y="596250"/>
                <a:ext cx="1672414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/>
                  <a:t>UE Usage Type</a:t>
                </a:r>
                <a:r>
                  <a:rPr lang="en-GB" sz="1600" dirty="0" smtClean="0">
                    <a:solidFill>
                      <a:srgbClr val="FF0000"/>
                    </a:solidFill>
                  </a:rPr>
                  <a:t>(s)+Tenant(s)</a:t>
                </a:r>
                <a:endParaRPr lang="en-GB" sz="1600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38" name="Rectangle 37"/>
          <p:cNvSpPr/>
          <p:nvPr/>
        </p:nvSpPr>
        <p:spPr>
          <a:xfrm>
            <a:off x="4456201" y="5160877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4718519" y="5371996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CN-CP</a:t>
            </a:r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6814151" y="4360293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7076469" y="4571412"/>
            <a:ext cx="534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GW</a:t>
            </a:r>
            <a:endParaRPr lang="en-GB" dirty="0"/>
          </a:p>
        </p:txBody>
      </p:sp>
      <p:grpSp>
        <p:nvGrpSpPr>
          <p:cNvPr id="37" name="Group 36"/>
          <p:cNvGrpSpPr/>
          <p:nvPr/>
        </p:nvGrpSpPr>
        <p:grpSpPr>
          <a:xfrm>
            <a:off x="2657092" y="2234907"/>
            <a:ext cx="986541" cy="830997"/>
            <a:chOff x="2657092" y="2234907"/>
            <a:chExt cx="986541" cy="830997"/>
          </a:xfrm>
        </p:grpSpPr>
        <p:sp>
          <p:nvSpPr>
            <p:cNvPr id="42" name="Rectangular Callout 41"/>
            <p:cNvSpPr/>
            <p:nvPr/>
          </p:nvSpPr>
          <p:spPr>
            <a:xfrm>
              <a:off x="2687230" y="2252557"/>
              <a:ext cx="919017" cy="781627"/>
            </a:xfrm>
            <a:prstGeom prst="wedgeRectCallou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57092" y="2234907"/>
              <a:ext cx="9865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Select CN node  based on DCN-ID and tenant</a:t>
              </a:r>
              <a:endParaRPr lang="en-GB" sz="1200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585450" y="3190796"/>
            <a:ext cx="830035" cy="868022"/>
            <a:chOff x="3585450" y="3190796"/>
            <a:chExt cx="830035" cy="868022"/>
          </a:xfrm>
        </p:grpSpPr>
        <p:cxnSp>
          <p:nvCxnSpPr>
            <p:cNvPr id="44" name="Straight Arrow Connector 43"/>
            <p:cNvCxnSpPr/>
            <p:nvPr/>
          </p:nvCxnSpPr>
          <p:spPr>
            <a:xfrm>
              <a:off x="3668616" y="3586581"/>
              <a:ext cx="67307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3585450" y="3190796"/>
              <a:ext cx="57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NAS</a:t>
              </a:r>
              <a:endParaRPr lang="en-GB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585450" y="3597153"/>
              <a:ext cx="830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DCN-ID</a:t>
              </a:r>
              <a:r>
                <a:rPr lang="en-GB" sz="1200" dirty="0" smtClean="0">
                  <a:solidFill>
                    <a:srgbClr val="FF0000"/>
                  </a:solidFill>
                </a:rPr>
                <a:t>+</a:t>
              </a:r>
            </a:p>
            <a:p>
              <a:r>
                <a:rPr lang="en-GB" sz="1200" dirty="0" smtClean="0">
                  <a:solidFill>
                    <a:srgbClr val="FF0000"/>
                  </a:solidFill>
                </a:rPr>
                <a:t>Tenant-ids</a:t>
              </a:r>
              <a:endParaRPr lang="en-GB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9" name="Flowchart: Magnetic Disk 48"/>
          <p:cNvSpPr/>
          <p:nvPr/>
        </p:nvSpPr>
        <p:spPr>
          <a:xfrm>
            <a:off x="5203034" y="1524547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5367925" y="17749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DNS</a:t>
            </a:r>
            <a:endParaRPr lang="en-GB" dirty="0"/>
          </a:p>
        </p:txBody>
      </p:sp>
      <p:grpSp>
        <p:nvGrpSpPr>
          <p:cNvPr id="66" name="Group 65"/>
          <p:cNvGrpSpPr/>
          <p:nvPr/>
        </p:nvGrpSpPr>
        <p:grpSpPr>
          <a:xfrm>
            <a:off x="3158653" y="1883649"/>
            <a:ext cx="4348925" cy="2577063"/>
            <a:chOff x="3158653" y="1883649"/>
            <a:chExt cx="4348925" cy="2577063"/>
          </a:xfrm>
        </p:grpSpPr>
        <p:grpSp>
          <p:nvGrpSpPr>
            <p:cNvPr id="29" name="Group 28"/>
            <p:cNvGrpSpPr/>
            <p:nvPr/>
          </p:nvGrpSpPr>
          <p:grpSpPr>
            <a:xfrm>
              <a:off x="5376159" y="1883649"/>
              <a:ext cx="2131419" cy="1154499"/>
              <a:chOff x="5376159" y="1883649"/>
              <a:chExt cx="2131419" cy="1154499"/>
            </a:xfrm>
          </p:grpSpPr>
          <p:cxnSp>
            <p:nvCxnSpPr>
              <p:cNvPr id="51" name="Straight Arrow Connector 50"/>
              <p:cNvCxnSpPr/>
              <p:nvPr/>
            </p:nvCxnSpPr>
            <p:spPr>
              <a:xfrm flipV="1">
                <a:off x="5376159" y="2355419"/>
                <a:ext cx="0" cy="678765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/>
              <p:cNvSpPr txBox="1"/>
              <p:nvPr/>
            </p:nvSpPr>
            <p:spPr>
              <a:xfrm>
                <a:off x="5421489" y="2299484"/>
                <a:ext cx="121310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DNS </a:t>
                </a:r>
                <a:r>
                  <a:rPr lang="en-GB" dirty="0" err="1" smtClean="0"/>
                  <a:t>req</a:t>
                </a:r>
                <a:r>
                  <a:rPr lang="en-GB" dirty="0" smtClean="0"/>
                  <a:t> </a:t>
                </a:r>
                <a:r>
                  <a:rPr lang="en-GB" sz="1200" dirty="0" smtClean="0"/>
                  <a:t>(APN+UE Usage </a:t>
                </a:r>
                <a:r>
                  <a:rPr lang="en-GB" sz="1200" dirty="0" err="1" smtClean="0"/>
                  <a:t>Type+</a:t>
                </a:r>
                <a:r>
                  <a:rPr lang="en-GB" sz="1200" dirty="0" err="1" smtClean="0">
                    <a:solidFill>
                      <a:srgbClr val="FF0000"/>
                    </a:solidFill>
                  </a:rPr>
                  <a:t>tenant</a:t>
                </a:r>
                <a:r>
                  <a:rPr lang="en-GB" sz="1200" dirty="0" smtClean="0"/>
                  <a:t>)</a:t>
                </a:r>
                <a:endParaRPr lang="en-GB" sz="1200" dirty="0"/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6463908" y="1883649"/>
                <a:ext cx="104367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DNS </a:t>
                </a:r>
                <a:r>
                  <a:rPr lang="en-GB" dirty="0" err="1" smtClean="0"/>
                  <a:t>req</a:t>
                </a:r>
                <a:r>
                  <a:rPr lang="en-GB" dirty="0" smtClean="0"/>
                  <a:t> </a:t>
                </a:r>
                <a:r>
                  <a:rPr lang="en-GB" sz="1200" dirty="0" smtClean="0"/>
                  <a:t>(APN+UE Usage </a:t>
                </a:r>
                <a:r>
                  <a:rPr lang="en-GB" sz="1200" dirty="0" err="1" smtClean="0"/>
                  <a:t>Type+</a:t>
                </a:r>
                <a:r>
                  <a:rPr lang="en-GB" sz="1200" dirty="0" err="1" smtClean="0">
                    <a:solidFill>
                      <a:srgbClr val="FF0000"/>
                    </a:solidFill>
                  </a:rPr>
                  <a:t>tenant</a:t>
                </a:r>
                <a:r>
                  <a:rPr lang="en-GB" sz="1200" dirty="0" smtClean="0"/>
                  <a:t>)</a:t>
                </a:r>
                <a:endParaRPr lang="en-GB" sz="1200" dirty="0"/>
              </a:p>
            </p:txBody>
          </p:sp>
          <p:cxnSp>
            <p:nvCxnSpPr>
              <p:cNvPr id="58" name="Straight Arrow Connector 57"/>
              <p:cNvCxnSpPr/>
              <p:nvPr/>
            </p:nvCxnSpPr>
            <p:spPr>
              <a:xfrm flipH="1" flipV="1">
                <a:off x="6208494" y="1883649"/>
                <a:ext cx="1112502" cy="9387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>
              <a:off x="3158653" y="4116066"/>
              <a:ext cx="1029239" cy="344646"/>
              <a:chOff x="3158653" y="4116066"/>
              <a:chExt cx="1029239" cy="344646"/>
            </a:xfrm>
          </p:grpSpPr>
          <p:sp>
            <p:nvSpPr>
              <p:cNvPr id="61" name="Rectangular Callout 60"/>
              <p:cNvSpPr/>
              <p:nvPr/>
            </p:nvSpPr>
            <p:spPr>
              <a:xfrm>
                <a:off x="3158653" y="4116066"/>
                <a:ext cx="919017" cy="344646"/>
              </a:xfrm>
              <a:prstGeom prst="wedgeRectCallout">
                <a:avLst>
                  <a:gd name="adj1" fmla="val 92030"/>
                  <a:gd name="adj2" fmla="val -108615"/>
                </a:avLst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201351" y="4154902"/>
                <a:ext cx="98654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Select GW</a:t>
                </a:r>
                <a:endParaRPr lang="en-GB" sz="1200" dirty="0"/>
              </a:p>
            </p:txBody>
          </p:sp>
        </p:grpSp>
      </p:grpSp>
      <p:sp>
        <p:nvSpPr>
          <p:cNvPr id="65" name="TextBox 64"/>
          <p:cNvSpPr txBox="1"/>
          <p:nvPr/>
        </p:nvSpPr>
        <p:spPr>
          <a:xfrm>
            <a:off x="169144" y="180961"/>
            <a:ext cx="21515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 smtClean="0"/>
              <a:t>NW slicing</a:t>
            </a:r>
            <a:endParaRPr lang="en-GB" sz="3600" dirty="0"/>
          </a:p>
        </p:txBody>
      </p:sp>
      <p:grpSp>
        <p:nvGrpSpPr>
          <p:cNvPr id="2" name="Group 1"/>
          <p:cNvGrpSpPr/>
          <p:nvPr/>
        </p:nvGrpSpPr>
        <p:grpSpPr>
          <a:xfrm>
            <a:off x="4415449" y="3324496"/>
            <a:ext cx="1078173" cy="791570"/>
            <a:chOff x="4390513" y="3129719"/>
            <a:chExt cx="1078173" cy="791570"/>
          </a:xfrm>
        </p:grpSpPr>
        <p:sp>
          <p:nvSpPr>
            <p:cNvPr id="19" name="Rectangle 18"/>
            <p:cNvSpPr/>
            <p:nvPr/>
          </p:nvSpPr>
          <p:spPr>
            <a:xfrm>
              <a:off x="4390513" y="3129719"/>
              <a:ext cx="1078173" cy="791570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19251" y="3340838"/>
              <a:ext cx="7697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CN-CP</a:t>
              </a:r>
              <a:endParaRPr lang="en-GB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93623" y="3372559"/>
            <a:ext cx="1329708" cy="1508037"/>
            <a:chOff x="5493623" y="3372559"/>
            <a:chExt cx="1329708" cy="1508037"/>
          </a:xfrm>
        </p:grpSpPr>
        <p:cxnSp>
          <p:nvCxnSpPr>
            <p:cNvPr id="63" name="Straight Arrow Connector 62"/>
            <p:cNvCxnSpPr/>
            <p:nvPr/>
          </p:nvCxnSpPr>
          <p:spPr>
            <a:xfrm flipH="1" flipV="1">
              <a:off x="5493623" y="4107307"/>
              <a:ext cx="1271122" cy="773289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H="1" flipV="1">
              <a:off x="5552209" y="3630686"/>
              <a:ext cx="1271122" cy="773289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stCxn id="21" idx="1"/>
            </p:cNvCxnSpPr>
            <p:nvPr/>
          </p:nvCxnSpPr>
          <p:spPr>
            <a:xfrm flipH="1" flipV="1">
              <a:off x="5687324" y="3372559"/>
              <a:ext cx="1126827" cy="15294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1560000" y="3360889"/>
            <a:ext cx="1155829" cy="1656346"/>
            <a:chOff x="1560000" y="3360889"/>
            <a:chExt cx="1155829" cy="1656346"/>
          </a:xfrm>
        </p:grpSpPr>
        <p:grpSp>
          <p:nvGrpSpPr>
            <p:cNvPr id="35" name="Group 34"/>
            <p:cNvGrpSpPr/>
            <p:nvPr/>
          </p:nvGrpSpPr>
          <p:grpSpPr>
            <a:xfrm>
              <a:off x="1560000" y="3360889"/>
              <a:ext cx="1006366" cy="461665"/>
              <a:chOff x="1560000" y="3360889"/>
              <a:chExt cx="1006366" cy="461665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560000" y="3360889"/>
                <a:ext cx="100636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smtClean="0"/>
                  <a:t>DCN-ID</a:t>
                </a:r>
                <a:r>
                  <a:rPr lang="en-GB" sz="1200" dirty="0" smtClean="0">
                    <a:solidFill>
                      <a:srgbClr val="FF0000"/>
                    </a:solidFill>
                  </a:rPr>
                  <a:t>(s)</a:t>
                </a:r>
              </a:p>
              <a:p>
                <a:r>
                  <a:rPr lang="en-GB" sz="1200" dirty="0" smtClean="0">
                    <a:solidFill>
                      <a:srgbClr val="FF0000"/>
                    </a:solidFill>
                  </a:rPr>
                  <a:t>+Tenant ID(s)</a:t>
                </a:r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33" name="Straight Arrow Connector 32"/>
              <p:cNvCxnSpPr/>
              <p:nvPr/>
            </p:nvCxnSpPr>
            <p:spPr>
              <a:xfrm>
                <a:off x="1647624" y="3591722"/>
                <a:ext cx="67307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/>
          </p:nvGrpSpPr>
          <p:grpSpPr>
            <a:xfrm>
              <a:off x="1729288" y="4235608"/>
              <a:ext cx="986541" cy="781627"/>
              <a:chOff x="1729288" y="4235608"/>
              <a:chExt cx="986541" cy="781627"/>
            </a:xfrm>
          </p:grpSpPr>
          <p:sp>
            <p:nvSpPr>
              <p:cNvPr id="69" name="Rectangular Callout 68"/>
              <p:cNvSpPr/>
              <p:nvPr/>
            </p:nvSpPr>
            <p:spPr>
              <a:xfrm>
                <a:off x="1735618" y="4235608"/>
                <a:ext cx="919017" cy="781627"/>
              </a:xfrm>
              <a:prstGeom prst="wedgeRectCallout">
                <a:avLst>
                  <a:gd name="adj1" fmla="val 54904"/>
                  <a:gd name="adj2" fmla="val -84170"/>
                </a:avLst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1729288" y="4303255"/>
                <a:ext cx="98654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>
                    <a:solidFill>
                      <a:srgbClr val="FF0000"/>
                    </a:solidFill>
                  </a:rPr>
                  <a:t>Possible support for RAN slicing</a:t>
                </a:r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0117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960</Words>
  <Application>Microsoft Macintosh PowerPoint</Application>
  <PresentationFormat>On-screen Show (4:3)</PresentationFormat>
  <Paragraphs>152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Visio</vt:lpstr>
      <vt:lpstr>PowerPoint Presentation</vt:lpstr>
      <vt:lpstr>Network slicing and background</vt:lpstr>
      <vt:lpstr>eDECOR Overview</vt:lpstr>
      <vt:lpstr>Extend DCN ID (eDCN ID) Approach</vt:lpstr>
      <vt:lpstr>MDD Approach (sol. 6.1.2)</vt:lpstr>
      <vt:lpstr>Qualcomm Proposed Compromise</vt:lpstr>
      <vt:lpstr>Qualcomm Observations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04</dc:creator>
  <cp:lastModifiedBy>Qualcomm 04</cp:lastModifiedBy>
  <cp:revision>30</cp:revision>
  <dcterms:created xsi:type="dcterms:W3CDTF">2016-10-12T15:23:07Z</dcterms:created>
  <dcterms:modified xsi:type="dcterms:W3CDTF">2016-10-17T09:58:15Z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-1675620686</vt:i4>
  </property>
  <property fmtid="{D5CDD505-2E9C-101B-9397-08002B2CF9AE}" pid="3" name="_NewReviewCycle">
    <vt:lpwstr/>
  </property>
  <property fmtid="{D5CDD505-2E9C-101B-9397-08002B2CF9AE}" pid="4" name="_EmailSubject">
    <vt:lpwstr>Draft slides</vt:lpwstr>
  </property>
  <property fmtid="{D5CDD505-2E9C-101B-9397-08002B2CF9AE}" pid="5" name="_AuthorEmail">
    <vt:lpwstr>harisz@qti.qualcomm.com</vt:lpwstr>
  </property>
  <property fmtid="{D5CDD505-2E9C-101B-9397-08002B2CF9AE}" pid="6" name="_AuthorEmailDisplayName">
    <vt:lpwstr>Zisimopoulos, Haris</vt:lpwstr>
  </property>
  <property fmtid="{D5CDD505-2E9C-101B-9397-08002B2CF9AE}" pid="7" name="_PreviousAdHocReviewCycleID">
    <vt:i4>-878310122</vt:i4>
  </property>
</Properties>
</file>